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77" r:id="rId4"/>
    <p:sldId id="261" r:id="rId5"/>
    <p:sldId id="279" r:id="rId6"/>
    <p:sldId id="280" r:id="rId7"/>
    <p:sldId id="278" r:id="rId8"/>
    <p:sldId id="281" r:id="rId9"/>
    <p:sldId id="282" r:id="rId10"/>
    <p:sldId id="266" r:id="rId11"/>
    <p:sldId id="283" r:id="rId12"/>
    <p:sldId id="284" r:id="rId13"/>
    <p:sldId id="272" r:id="rId14"/>
    <p:sldId id="285" r:id="rId15"/>
    <p:sldId id="286" r:id="rId16"/>
    <p:sldId id="287" r:id="rId17"/>
    <p:sldId id="288" r:id="rId18"/>
    <p:sldId id="289" r:id="rId19"/>
    <p:sldId id="290" r:id="rId20"/>
    <p:sldId id="291" r:id="rId21"/>
    <p:sldId id="29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2/11/2023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Christian Characters of Faith</a:t>
            </a:r>
          </a:p>
        </p:txBody>
      </p:sp>
      <p:sp>
        <p:nvSpPr>
          <p:cNvPr id="3" name="Subtitle 2"/>
          <p:cNvSpPr>
            <a:spLocks noGrp="1"/>
          </p:cNvSpPr>
          <p:nvPr>
            <p:ph type="subTitle" idx="1"/>
          </p:nvPr>
        </p:nvSpPr>
        <p:spPr/>
        <p:txBody>
          <a:bodyPr>
            <a:normAutofit/>
          </a:bodyPr>
          <a:lstStyle/>
          <a:p>
            <a:r>
              <a:rPr lang="en-US" sz="2800" dirty="0"/>
              <a:t>1 Thessalonians 5:16-18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lstStyle/>
          <a:p>
            <a:pPr>
              <a:buNone/>
            </a:pPr>
            <a:r>
              <a:rPr lang="en-US" sz="3200" dirty="0"/>
              <a:t>II. Constant Prayerfulness (v17)</a:t>
            </a:r>
          </a:p>
          <a:p>
            <a:pPr>
              <a:buNone/>
            </a:pPr>
            <a:r>
              <a:rPr lang="en-US" sz="2400" dirty="0"/>
              <a:t>Pray without ceasing</a:t>
            </a:r>
          </a:p>
          <a:p>
            <a:pPr>
              <a:buNone/>
            </a:pPr>
            <a:endParaRPr lang="en-US" sz="2400" dirty="0"/>
          </a:p>
          <a:p>
            <a:pPr>
              <a:buNone/>
            </a:pPr>
            <a:r>
              <a:rPr lang="en-US" sz="3200" dirty="0"/>
              <a:t>A. Our manner of prayer</a:t>
            </a:r>
          </a:p>
          <a:p>
            <a:pPr>
              <a:buNone/>
            </a:pPr>
            <a:endParaRPr lang="en-US" sz="1600" dirty="0"/>
          </a:p>
          <a:p>
            <a:pPr>
              <a:buNone/>
            </a:pPr>
            <a:endParaRPr lang="en-US" sz="1600" dirty="0"/>
          </a:p>
          <a:p>
            <a:pPr>
              <a:buNone/>
            </a:pPr>
            <a:r>
              <a:rPr lang="en-US" sz="1600" dirty="0"/>
              <a:t> </a:t>
            </a:r>
          </a:p>
          <a:p>
            <a:pPr>
              <a:buNone/>
            </a:pPr>
            <a:endParaRPr lang="en-US" sz="2000" dirty="0"/>
          </a:p>
          <a:p>
            <a:pPr>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Matthew 6:9-13</a:t>
            </a:r>
          </a:p>
          <a:p>
            <a:pPr marL="0" indent="0" algn="just">
              <a:buNone/>
            </a:pPr>
            <a:endParaRPr lang="en-US" sz="2400" dirty="0"/>
          </a:p>
          <a:p>
            <a:pPr marL="0" indent="0" algn="just">
              <a:buNone/>
            </a:pPr>
            <a:r>
              <a:rPr lang="en-US" sz="3200" b="1" baseline="30000" dirty="0"/>
              <a:t>9 </a:t>
            </a:r>
            <a:r>
              <a:rPr lang="en-US" sz="3200" dirty="0"/>
              <a:t>“Pray, then, in this way: ‘Our Father who is in heaven, Hallowed be </a:t>
            </a:r>
            <a:r>
              <a:rPr lang="en-US" sz="3200" b="1" u="sng" dirty="0"/>
              <a:t>Your</a:t>
            </a:r>
            <a:r>
              <a:rPr lang="en-US" sz="3200" dirty="0"/>
              <a:t> name. </a:t>
            </a:r>
            <a:r>
              <a:rPr lang="en-US" sz="3200" b="1" baseline="30000" dirty="0"/>
              <a:t>10 </a:t>
            </a:r>
            <a:r>
              <a:rPr lang="en-US" sz="3200" dirty="0"/>
              <a:t>‘</a:t>
            </a:r>
            <a:r>
              <a:rPr lang="en-US" sz="3200" b="1" u="sng" dirty="0"/>
              <a:t>Your</a:t>
            </a:r>
            <a:r>
              <a:rPr lang="en-US" sz="3200" dirty="0"/>
              <a:t> kingdom come. </a:t>
            </a:r>
            <a:r>
              <a:rPr lang="en-US" sz="3200" b="1" u="sng" dirty="0"/>
              <a:t>Your</a:t>
            </a:r>
            <a:r>
              <a:rPr lang="en-US" sz="3200" dirty="0"/>
              <a:t> will be done, on earth as it is in heaven. </a:t>
            </a:r>
            <a:r>
              <a:rPr lang="en-US" sz="3200" b="1" baseline="30000" dirty="0"/>
              <a:t>11 </a:t>
            </a:r>
            <a:r>
              <a:rPr lang="en-US" sz="3200" dirty="0"/>
              <a:t>‘</a:t>
            </a:r>
            <a:r>
              <a:rPr lang="en-US" sz="3200" b="1" u="sng" dirty="0"/>
              <a:t>Give</a:t>
            </a:r>
            <a:r>
              <a:rPr lang="en-US" sz="3200" dirty="0"/>
              <a:t> us this day our daily bread. </a:t>
            </a:r>
            <a:r>
              <a:rPr lang="en-US" sz="3200" b="1" baseline="30000" dirty="0"/>
              <a:t>12 </a:t>
            </a:r>
            <a:r>
              <a:rPr lang="en-US" sz="3200" dirty="0"/>
              <a:t>‘And </a:t>
            </a:r>
            <a:r>
              <a:rPr lang="en-US" sz="3200" b="1" u="sng" dirty="0"/>
              <a:t>forgive</a:t>
            </a:r>
            <a:r>
              <a:rPr lang="en-US" sz="3200" dirty="0"/>
              <a:t> us our debts, as we also have forgiven our debtors. </a:t>
            </a:r>
            <a:r>
              <a:rPr lang="en-US" sz="3200" b="1" baseline="30000" dirty="0"/>
              <a:t>13 </a:t>
            </a:r>
            <a:r>
              <a:rPr lang="en-US" sz="3200" dirty="0"/>
              <a:t>‘And do not lead us into temptation, but </a:t>
            </a:r>
            <a:r>
              <a:rPr lang="en-US" sz="3200" b="1" u="sng" dirty="0"/>
              <a:t>deliver</a:t>
            </a:r>
            <a:r>
              <a:rPr lang="en-US" sz="3200" dirty="0"/>
              <a:t> us from evil. [For </a:t>
            </a:r>
            <a:r>
              <a:rPr lang="en-US" sz="3200" b="1" u="sng" dirty="0"/>
              <a:t>Yours</a:t>
            </a:r>
            <a:r>
              <a:rPr lang="en-US" sz="3200" dirty="0"/>
              <a:t> is the kingdom and the power and the glory forever. Amen.’]</a:t>
            </a:r>
          </a:p>
        </p:txBody>
      </p:sp>
    </p:spTree>
    <p:extLst>
      <p:ext uri="{BB962C8B-B14F-4D97-AF65-F5344CB8AC3E}">
        <p14:creationId xmlns:p14="http://schemas.microsoft.com/office/powerpoint/2010/main" val="2717053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lstStyle/>
          <a:p>
            <a:pPr>
              <a:buNone/>
            </a:pPr>
            <a:r>
              <a:rPr lang="en-US" sz="3200" dirty="0"/>
              <a:t>II. Constant Prayerfulness (v17)</a:t>
            </a:r>
          </a:p>
          <a:p>
            <a:pPr>
              <a:buNone/>
            </a:pPr>
            <a:r>
              <a:rPr lang="en-US" sz="2400" dirty="0"/>
              <a:t>Pray without ceasing</a:t>
            </a:r>
          </a:p>
          <a:p>
            <a:pPr>
              <a:buNone/>
            </a:pPr>
            <a:endParaRPr lang="en-US" sz="2400" dirty="0"/>
          </a:p>
          <a:p>
            <a:pPr marL="0" indent="0">
              <a:buNone/>
            </a:pPr>
            <a:r>
              <a:rPr lang="en-US" sz="3200" dirty="0"/>
              <a:t>A. Our manner of prayer</a:t>
            </a:r>
          </a:p>
          <a:p>
            <a:pPr marL="0" indent="0">
              <a:buNone/>
            </a:pPr>
            <a:r>
              <a:rPr lang="en-US" sz="3200" dirty="0"/>
              <a:t>B. Our motivation to pray</a:t>
            </a:r>
          </a:p>
          <a:p>
            <a:pPr>
              <a:buNone/>
            </a:pPr>
            <a:endParaRPr lang="en-US" sz="1600" dirty="0"/>
          </a:p>
          <a:p>
            <a:pPr>
              <a:buNone/>
            </a:pPr>
            <a:endParaRPr lang="en-US" sz="1600" dirty="0"/>
          </a:p>
          <a:p>
            <a:pPr>
              <a:buNone/>
            </a:pPr>
            <a:r>
              <a:rPr lang="en-US" sz="1600" dirty="0"/>
              <a:t> </a:t>
            </a:r>
          </a:p>
          <a:p>
            <a:pPr>
              <a:buNone/>
            </a:pPr>
            <a:endParaRPr lang="en-US" sz="2000" dirty="0"/>
          </a:p>
          <a:p>
            <a:pPr>
              <a:buNone/>
            </a:pPr>
            <a:endParaRPr lang="en-US" sz="2000" dirty="0"/>
          </a:p>
        </p:txBody>
      </p:sp>
    </p:spTree>
    <p:extLst>
      <p:ext uri="{BB962C8B-B14F-4D97-AF65-F5344CB8AC3E}">
        <p14:creationId xmlns:p14="http://schemas.microsoft.com/office/powerpoint/2010/main" val="265156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Our motivation to pray</a:t>
            </a:r>
          </a:p>
        </p:txBody>
      </p:sp>
      <p:sp>
        <p:nvSpPr>
          <p:cNvPr id="3" name="Content Placeholder 2"/>
          <p:cNvSpPr>
            <a:spLocks noGrp="1"/>
          </p:cNvSpPr>
          <p:nvPr>
            <p:ph idx="1"/>
          </p:nvPr>
        </p:nvSpPr>
        <p:spPr>
          <a:xfrm>
            <a:off x="838200" y="1600200"/>
            <a:ext cx="10515600" cy="4576763"/>
          </a:xfrm>
        </p:spPr>
        <p:txBody>
          <a:bodyPr>
            <a:noAutofit/>
          </a:bodyPr>
          <a:lstStyle/>
          <a:p>
            <a:pPr marL="514350" indent="-514350">
              <a:buFont typeface="+mj-lt"/>
              <a:buAutoNum type="arabicPeriod"/>
            </a:pPr>
            <a:r>
              <a:rPr lang="en-US" dirty="0"/>
              <a:t>Glorify God</a:t>
            </a:r>
          </a:p>
          <a:p>
            <a:pPr marL="514350" indent="-514350">
              <a:buFont typeface="+mj-lt"/>
              <a:buAutoNum type="arabicPeriod"/>
            </a:pPr>
            <a:r>
              <a:rPr lang="en-US" dirty="0"/>
              <a:t>Fellowship with God</a:t>
            </a:r>
          </a:p>
          <a:p>
            <a:pPr marL="514350" indent="-514350">
              <a:buFont typeface="+mj-lt"/>
              <a:buAutoNum type="arabicPeriod"/>
            </a:pPr>
            <a:r>
              <a:rPr lang="en-US" dirty="0"/>
              <a:t>Provision from God</a:t>
            </a:r>
          </a:p>
          <a:p>
            <a:pPr marL="514350" indent="-514350">
              <a:buFont typeface="+mj-lt"/>
              <a:buAutoNum type="arabicPeriod"/>
            </a:pPr>
            <a:r>
              <a:rPr lang="en-US" dirty="0"/>
              <a:t>Wisdom of God</a:t>
            </a:r>
          </a:p>
          <a:p>
            <a:pPr marL="514350" indent="-514350">
              <a:buFont typeface="+mj-lt"/>
              <a:buAutoNum type="arabicPeriod"/>
            </a:pPr>
            <a:r>
              <a:rPr lang="en-US" dirty="0"/>
              <a:t>Deliverance of God</a:t>
            </a:r>
          </a:p>
          <a:p>
            <a:pPr marL="514350" indent="-514350">
              <a:buFont typeface="+mj-lt"/>
              <a:buAutoNum type="arabicPeriod"/>
            </a:pPr>
            <a:r>
              <a:rPr lang="en-US" dirty="0"/>
              <a:t>Peace of God</a:t>
            </a:r>
          </a:p>
          <a:p>
            <a:pPr marL="514350" indent="-514350">
              <a:buFont typeface="+mj-lt"/>
              <a:buAutoNum type="arabicPeriod"/>
            </a:pPr>
            <a:r>
              <a:rPr lang="en-US" dirty="0"/>
              <a:t>Gratitude to God</a:t>
            </a:r>
          </a:p>
          <a:p>
            <a:pPr marL="514350" indent="-514350">
              <a:buFont typeface="+mj-lt"/>
              <a:buAutoNum type="arabicPeriod"/>
            </a:pPr>
            <a:r>
              <a:rPr lang="en-US" dirty="0"/>
              <a:t>Forgiveness from God</a:t>
            </a:r>
          </a:p>
          <a:p>
            <a:pPr marL="514350" indent="-514350">
              <a:buFont typeface="+mj-lt"/>
              <a:buAutoNum type="arabicPeriod"/>
            </a:pPr>
            <a:r>
              <a:rPr lang="en-US" dirty="0"/>
              <a:t>Spiritual growth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a:buNone/>
            </a:pPr>
            <a:r>
              <a:rPr lang="en-US" sz="3200" dirty="0"/>
              <a:t>III. Constant Thankfulness (v18a)</a:t>
            </a:r>
          </a:p>
          <a:p>
            <a:pPr>
              <a:buNone/>
            </a:pPr>
            <a:r>
              <a:rPr lang="en-US" sz="2400" dirty="0"/>
              <a:t>In everything give thanks</a:t>
            </a:r>
          </a:p>
          <a:p>
            <a:pPr>
              <a:buNone/>
            </a:pPr>
            <a:endParaRPr lang="en-US" sz="2400" dirty="0"/>
          </a:p>
          <a:p>
            <a:pPr marL="0" indent="0">
              <a:buNone/>
            </a:pPr>
            <a:r>
              <a:rPr lang="en-US" sz="3200" dirty="0"/>
              <a:t>Romans 1:21 </a:t>
            </a:r>
          </a:p>
          <a:p>
            <a:pPr marL="0" indent="0">
              <a:buNone/>
            </a:pPr>
            <a:r>
              <a:rPr lang="en-US" sz="3200" dirty="0"/>
              <a:t>“</a:t>
            </a:r>
            <a:r>
              <a:rPr lang="en-US" sz="3200" b="1" baseline="30000" dirty="0"/>
              <a:t>21 </a:t>
            </a:r>
            <a:r>
              <a:rPr lang="en-US" sz="3200" dirty="0"/>
              <a:t>For even though they knew God, they did not honor Him as God or </a:t>
            </a:r>
            <a:r>
              <a:rPr lang="en-US" sz="3200" b="1" u="sng" dirty="0"/>
              <a:t>give thanks</a:t>
            </a:r>
            <a:r>
              <a:rPr lang="en-US" sz="3200" dirty="0"/>
              <a:t>, but they became futile in their speculations, and their foolish heart was darkened.”</a:t>
            </a:r>
          </a:p>
          <a:p>
            <a:pPr>
              <a:buNone/>
            </a:pPr>
            <a:endParaRPr lang="en-US" sz="1600" dirty="0"/>
          </a:p>
          <a:p>
            <a:pPr>
              <a:buNone/>
            </a:pPr>
            <a:endParaRPr lang="en-US" sz="1600" dirty="0"/>
          </a:p>
          <a:p>
            <a:pPr>
              <a:buNone/>
            </a:pPr>
            <a:endParaRPr lang="en-US" sz="2000" dirty="0"/>
          </a:p>
          <a:p>
            <a:pPr>
              <a:buNone/>
            </a:pPr>
            <a:endParaRPr lang="en-US" sz="2000" dirty="0"/>
          </a:p>
        </p:txBody>
      </p:sp>
    </p:spTree>
    <p:extLst>
      <p:ext uri="{BB962C8B-B14F-4D97-AF65-F5344CB8AC3E}">
        <p14:creationId xmlns:p14="http://schemas.microsoft.com/office/powerpoint/2010/main" val="422251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Luke 18:11-12</a:t>
            </a:r>
          </a:p>
          <a:p>
            <a:pPr marL="0" indent="0" algn="just">
              <a:buNone/>
            </a:pPr>
            <a:endParaRPr lang="en-US" sz="2400" dirty="0"/>
          </a:p>
          <a:p>
            <a:pPr marL="0" indent="0" algn="just">
              <a:buNone/>
            </a:pPr>
            <a:r>
              <a:rPr lang="en-US" sz="3200" b="1" baseline="30000" dirty="0"/>
              <a:t>11 </a:t>
            </a:r>
            <a:r>
              <a:rPr lang="en-US" sz="3200" dirty="0"/>
              <a:t>The Pharisee stood and was praying this to himself: ‘God, I thank You that I am not like other people: swindlers, unjust, adulterers, or even like this tax collector. </a:t>
            </a:r>
            <a:r>
              <a:rPr lang="en-US" sz="3200" b="1" baseline="30000" dirty="0"/>
              <a:t>12 </a:t>
            </a:r>
            <a:r>
              <a:rPr lang="en-US" sz="3200" dirty="0"/>
              <a:t>I fast twice a week; I pay tithes of all that I get.’</a:t>
            </a:r>
          </a:p>
        </p:txBody>
      </p:sp>
    </p:spTree>
    <p:extLst>
      <p:ext uri="{BB962C8B-B14F-4D97-AF65-F5344CB8AC3E}">
        <p14:creationId xmlns:p14="http://schemas.microsoft.com/office/powerpoint/2010/main" val="1040068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Romans 8:28</a:t>
            </a:r>
          </a:p>
          <a:p>
            <a:pPr marL="0" indent="0" algn="just">
              <a:buNone/>
            </a:pPr>
            <a:endParaRPr lang="en-US" sz="2400" dirty="0"/>
          </a:p>
          <a:p>
            <a:pPr marL="0" indent="0" algn="just">
              <a:buNone/>
            </a:pPr>
            <a:r>
              <a:rPr lang="en-US" sz="3200" dirty="0"/>
              <a:t>“</a:t>
            </a:r>
            <a:r>
              <a:rPr lang="en-US" sz="3200" b="1" baseline="30000" dirty="0"/>
              <a:t>28</a:t>
            </a:r>
            <a:r>
              <a:rPr lang="en-US" sz="3200" dirty="0"/>
              <a:t>We know that God causes all things to work together </a:t>
            </a:r>
            <a:r>
              <a:rPr lang="en-US" sz="3200" b="1" u="sng" dirty="0"/>
              <a:t>for good</a:t>
            </a:r>
            <a:r>
              <a:rPr lang="en-US" sz="3200" b="1" dirty="0"/>
              <a:t> </a:t>
            </a:r>
            <a:r>
              <a:rPr lang="en-US" sz="3200" dirty="0"/>
              <a:t>to those who love God, to those who are called according to </a:t>
            </a:r>
            <a:r>
              <a:rPr lang="en-US" sz="3200" i="1" dirty="0"/>
              <a:t>His</a:t>
            </a:r>
            <a:r>
              <a:rPr lang="en-US" sz="3200" dirty="0"/>
              <a:t> purpose.”</a:t>
            </a:r>
          </a:p>
        </p:txBody>
      </p:sp>
    </p:spTree>
    <p:extLst>
      <p:ext uri="{BB962C8B-B14F-4D97-AF65-F5344CB8AC3E}">
        <p14:creationId xmlns:p14="http://schemas.microsoft.com/office/powerpoint/2010/main" val="4147640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a:buNone/>
            </a:pPr>
            <a:r>
              <a:rPr lang="en-US" sz="3200" dirty="0"/>
              <a:t>IV. Conducting the Will of God (v18b)</a:t>
            </a:r>
          </a:p>
          <a:p>
            <a:pPr>
              <a:buNone/>
            </a:pPr>
            <a:r>
              <a:rPr lang="en-US" sz="2400" dirty="0"/>
              <a:t>For this is God’s will for you in Christ Jesus</a:t>
            </a:r>
          </a:p>
          <a:p>
            <a:pPr>
              <a:buNone/>
            </a:pPr>
            <a:endParaRPr lang="en-US" sz="1600" dirty="0"/>
          </a:p>
          <a:p>
            <a:pPr>
              <a:buNone/>
            </a:pPr>
            <a:endParaRPr lang="en-US" sz="1600" dirty="0"/>
          </a:p>
          <a:p>
            <a:pPr>
              <a:buNone/>
            </a:pPr>
            <a:endParaRPr lang="en-US" sz="2000" dirty="0"/>
          </a:p>
          <a:p>
            <a:pPr>
              <a:buNone/>
            </a:pPr>
            <a:endParaRPr lang="en-US" sz="2000" dirty="0"/>
          </a:p>
        </p:txBody>
      </p:sp>
    </p:spTree>
    <p:extLst>
      <p:ext uri="{BB962C8B-B14F-4D97-AF65-F5344CB8AC3E}">
        <p14:creationId xmlns:p14="http://schemas.microsoft.com/office/powerpoint/2010/main" val="67893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Hebrews 12:6 </a:t>
            </a:r>
          </a:p>
          <a:p>
            <a:pPr marL="0" indent="0" algn="just">
              <a:buNone/>
            </a:pPr>
            <a:endParaRPr lang="en-US" sz="2400" dirty="0"/>
          </a:p>
          <a:p>
            <a:pPr marL="0" indent="0" algn="just">
              <a:buNone/>
            </a:pPr>
            <a:r>
              <a:rPr lang="en-US" sz="3200" dirty="0"/>
              <a:t>“</a:t>
            </a:r>
            <a:r>
              <a:rPr lang="en-US" sz="3200" cap="small" dirty="0"/>
              <a:t>For those</a:t>
            </a:r>
            <a:r>
              <a:rPr lang="en-US" sz="3200" dirty="0"/>
              <a:t> </a:t>
            </a:r>
            <a:r>
              <a:rPr lang="en-US" sz="3200" cap="small" dirty="0"/>
              <a:t>whom the Lord loves He disciplines</a:t>
            </a:r>
            <a:r>
              <a:rPr lang="en-US" sz="3200" dirty="0"/>
              <a:t>, </a:t>
            </a:r>
            <a:r>
              <a:rPr lang="en-US" sz="3200" cap="small" dirty="0"/>
              <a:t>And He scourges every son whom He receives</a:t>
            </a:r>
            <a:r>
              <a:rPr lang="en-US" sz="3200" dirty="0"/>
              <a:t>.” </a:t>
            </a:r>
          </a:p>
        </p:txBody>
      </p:sp>
    </p:spTree>
    <p:extLst>
      <p:ext uri="{BB962C8B-B14F-4D97-AF65-F5344CB8AC3E}">
        <p14:creationId xmlns:p14="http://schemas.microsoft.com/office/powerpoint/2010/main" val="860658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Philippians 2:13 </a:t>
            </a:r>
          </a:p>
          <a:p>
            <a:pPr marL="0" indent="0" algn="just">
              <a:buNone/>
            </a:pPr>
            <a:endParaRPr lang="en-US" sz="2400" dirty="0"/>
          </a:p>
          <a:p>
            <a:pPr marL="0" indent="0" algn="just">
              <a:buNone/>
            </a:pPr>
            <a:r>
              <a:rPr lang="en-US" sz="3200" dirty="0"/>
              <a:t>“For it is God who is at work in you, both to will and to work for </a:t>
            </a:r>
            <a:r>
              <a:rPr lang="en-US" sz="3200" i="1" dirty="0"/>
              <a:t>His </a:t>
            </a:r>
            <a:r>
              <a:rPr lang="en-US" sz="3200" dirty="0"/>
              <a:t>good pleasure.”</a:t>
            </a:r>
          </a:p>
        </p:txBody>
      </p:sp>
    </p:spTree>
    <p:extLst>
      <p:ext uri="{BB962C8B-B14F-4D97-AF65-F5344CB8AC3E}">
        <p14:creationId xmlns:p14="http://schemas.microsoft.com/office/powerpoint/2010/main" val="211881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marL="0" indent="0" algn="just">
              <a:buNone/>
            </a:pPr>
            <a:r>
              <a:rPr lang="en-US" sz="3200" b="1" baseline="30000" dirty="0"/>
              <a:t>12 </a:t>
            </a:r>
            <a:r>
              <a:rPr lang="en-US" sz="3200" dirty="0"/>
              <a:t>But we request of you, brethren, that you appreciate those who diligently labor among you, and have charge over you in the Lord and give you instruction, </a:t>
            </a:r>
            <a:r>
              <a:rPr lang="en-US" sz="3200" b="1" baseline="30000" dirty="0"/>
              <a:t>13 </a:t>
            </a:r>
            <a:r>
              <a:rPr lang="en-US" sz="3200" dirty="0"/>
              <a:t>and that you esteem them very highly in love because of their work. Live in peace with one another. </a:t>
            </a:r>
            <a:r>
              <a:rPr lang="en-US" sz="3200" b="1" baseline="30000" dirty="0"/>
              <a:t>14 </a:t>
            </a:r>
            <a:r>
              <a:rPr lang="en-US" sz="3200" dirty="0"/>
              <a:t>We urge you, brethren, admonish the unruly, encourage the fainthearted, help the weak, be patient with everyone. </a:t>
            </a:r>
            <a:r>
              <a:rPr lang="en-US" sz="3200" b="1" baseline="30000" dirty="0"/>
              <a:t>15 </a:t>
            </a:r>
            <a:r>
              <a:rPr lang="en-US" sz="3200" dirty="0"/>
              <a:t>See that no one repays another with evil for evil, but always seek after that which is good for one another and for all people.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Ephesians 5:20 </a:t>
            </a:r>
          </a:p>
          <a:p>
            <a:pPr marL="0" indent="0" algn="just">
              <a:buNone/>
            </a:pPr>
            <a:endParaRPr lang="en-US" sz="2400" dirty="0"/>
          </a:p>
          <a:p>
            <a:pPr marL="0" indent="0" algn="just">
              <a:buNone/>
            </a:pPr>
            <a:r>
              <a:rPr lang="en-US" sz="3200" dirty="0"/>
              <a:t>“Always giving thanks for all things in the name of our Lord Jesus Christ to God, even the Father.” </a:t>
            </a:r>
          </a:p>
        </p:txBody>
      </p:sp>
    </p:spTree>
    <p:extLst>
      <p:ext uri="{BB962C8B-B14F-4D97-AF65-F5344CB8AC3E}">
        <p14:creationId xmlns:p14="http://schemas.microsoft.com/office/powerpoint/2010/main" val="240276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Christian Characters of Faith</a:t>
            </a:r>
          </a:p>
        </p:txBody>
      </p:sp>
      <p:sp>
        <p:nvSpPr>
          <p:cNvPr id="3" name="Subtitle 2"/>
          <p:cNvSpPr>
            <a:spLocks noGrp="1"/>
          </p:cNvSpPr>
          <p:nvPr>
            <p:ph type="subTitle" idx="1"/>
          </p:nvPr>
        </p:nvSpPr>
        <p:spPr/>
        <p:txBody>
          <a:bodyPr>
            <a:normAutofit/>
          </a:bodyPr>
          <a:lstStyle/>
          <a:p>
            <a:r>
              <a:rPr lang="en-US" sz="2800" dirty="0"/>
              <a:t>1 Thessalonians 5:16-18</a:t>
            </a:r>
          </a:p>
        </p:txBody>
      </p:sp>
    </p:spTree>
    <p:extLst>
      <p:ext uri="{BB962C8B-B14F-4D97-AF65-F5344CB8AC3E}">
        <p14:creationId xmlns:p14="http://schemas.microsoft.com/office/powerpoint/2010/main" val="270143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marL="0" indent="0" algn="just">
              <a:buNone/>
            </a:pPr>
            <a:r>
              <a:rPr lang="en-US" sz="3200" b="1" baseline="30000" dirty="0"/>
              <a:t>16 </a:t>
            </a:r>
            <a:r>
              <a:rPr lang="en-US" sz="3200" dirty="0"/>
              <a:t>Rejoice always; </a:t>
            </a:r>
            <a:r>
              <a:rPr lang="en-US" sz="3200" b="1" baseline="30000" dirty="0"/>
              <a:t>17 </a:t>
            </a:r>
            <a:r>
              <a:rPr lang="en-US" sz="3200" dirty="0"/>
              <a:t>pray without ceasing; </a:t>
            </a:r>
            <a:r>
              <a:rPr lang="en-US" sz="3200" b="1" baseline="30000" dirty="0"/>
              <a:t>18 </a:t>
            </a:r>
            <a:r>
              <a:rPr lang="en-US" sz="3200" dirty="0"/>
              <a:t>in everything give thanks; for this is God’s will for you in Christ Jesus. </a:t>
            </a:r>
            <a:r>
              <a:rPr lang="en-US" sz="3200" b="1" baseline="30000" dirty="0"/>
              <a:t>19 </a:t>
            </a:r>
            <a:r>
              <a:rPr lang="en-US" sz="3200" dirty="0"/>
              <a:t>Do not quench the Spirit; </a:t>
            </a:r>
            <a:r>
              <a:rPr lang="en-US" sz="3200" b="1" baseline="30000" dirty="0"/>
              <a:t>20 </a:t>
            </a:r>
            <a:r>
              <a:rPr lang="en-US" sz="3200" dirty="0"/>
              <a:t>do not despise prophetic utterances. </a:t>
            </a:r>
            <a:r>
              <a:rPr lang="en-US" sz="3200" b="1" baseline="30000" dirty="0"/>
              <a:t>21 </a:t>
            </a:r>
            <a:r>
              <a:rPr lang="en-US" sz="3200" dirty="0"/>
              <a:t>But examine everything </a:t>
            </a:r>
            <a:r>
              <a:rPr lang="en-US" sz="3200" i="1" dirty="0"/>
              <a:t>carefully</a:t>
            </a:r>
            <a:r>
              <a:rPr lang="en-US" sz="3200" dirty="0"/>
              <a:t>; hold fast to that which is good; </a:t>
            </a:r>
            <a:r>
              <a:rPr lang="en-US" sz="3200" b="1" baseline="30000" dirty="0"/>
              <a:t>22 </a:t>
            </a:r>
            <a:r>
              <a:rPr lang="en-US" sz="3200" dirty="0"/>
              <a:t>abstain from every form of evil.</a:t>
            </a:r>
          </a:p>
        </p:txBody>
      </p:sp>
    </p:spTree>
    <p:extLst>
      <p:ext uri="{BB962C8B-B14F-4D97-AF65-F5344CB8AC3E}">
        <p14:creationId xmlns:p14="http://schemas.microsoft.com/office/powerpoint/2010/main" val="327237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marL="0" indent="0">
              <a:buNone/>
            </a:pPr>
            <a:r>
              <a:rPr lang="en-US" sz="3200" dirty="0"/>
              <a:t>I. Constant Joyfulness (v16)</a:t>
            </a:r>
          </a:p>
          <a:p>
            <a:pPr marL="0" indent="0">
              <a:buNone/>
            </a:pPr>
            <a:r>
              <a:rPr lang="en-US" sz="2400" dirty="0"/>
              <a:t>Rejoice always</a:t>
            </a:r>
          </a:p>
          <a:p>
            <a:pPr marL="0" indent="0">
              <a:buNone/>
            </a:pPr>
            <a:endParaRPr lang="en-US" sz="2000" dirty="0"/>
          </a:p>
          <a:p>
            <a:pPr marL="0" indent="0">
              <a:buNone/>
            </a:pPr>
            <a:r>
              <a:rPr lang="en-US" sz="3200" dirty="0"/>
              <a:t>A. Rejoice in good times</a:t>
            </a:r>
          </a:p>
          <a:p>
            <a:pPr marL="0" indent="0">
              <a:buNone/>
            </a:pPr>
            <a:endParaRPr lang="en-US" sz="2000" dirty="0"/>
          </a:p>
          <a:p>
            <a:pPr algn="just">
              <a:spcBef>
                <a:spcPts val="0"/>
              </a:spcBef>
              <a:buNone/>
            </a:pPr>
            <a:r>
              <a:rPr lang="en-US" sz="3200" dirty="0"/>
              <a:t>Philippians 4:4</a:t>
            </a:r>
          </a:p>
          <a:p>
            <a:pPr algn="just">
              <a:spcBef>
                <a:spcPts val="0"/>
              </a:spcBef>
              <a:buNone/>
            </a:pPr>
            <a:r>
              <a:rPr lang="en-US" sz="3200" dirty="0"/>
              <a:t>Rejoice in the Lord always; again I will say, rejoice!</a:t>
            </a:r>
          </a:p>
          <a:p>
            <a:pPr marL="0" indent="0">
              <a:buNone/>
            </a:pPr>
            <a:endParaRPr lang="en-US" sz="3200" dirty="0"/>
          </a:p>
          <a:p>
            <a:pPr>
              <a:buAutoNum type="alphaUcPeriod"/>
            </a:pPr>
            <a:endParaRPr lang="en-US" sz="1000" dirty="0"/>
          </a:p>
          <a:p>
            <a:pPr>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dirty="0"/>
              <a:t>Deuteronomy 6:10-12 </a:t>
            </a:r>
          </a:p>
          <a:p>
            <a:pPr marL="0" indent="0" algn="just">
              <a:buNone/>
            </a:pPr>
            <a:r>
              <a:rPr lang="en-US" b="1" baseline="30000" dirty="0"/>
              <a:t>10 </a:t>
            </a:r>
            <a:r>
              <a:rPr lang="en-US" dirty="0"/>
              <a:t>“Then it shall come about when the </a:t>
            </a:r>
            <a:r>
              <a:rPr lang="en-US" cap="small" dirty="0"/>
              <a:t>Lord</a:t>
            </a:r>
            <a:r>
              <a:rPr lang="en-US" dirty="0"/>
              <a:t> your God brings you into the land which He swore to your fathers, Abraham, Isaac and Jacob, to give you, great and splendid cities which you did not build, </a:t>
            </a:r>
            <a:r>
              <a:rPr lang="en-US" b="1" baseline="30000" dirty="0"/>
              <a:t>11 </a:t>
            </a:r>
            <a:r>
              <a:rPr lang="en-US" dirty="0"/>
              <a:t>and houses full of all good things which you did not fill, and hewn cisterns which you did not dig, vineyards and olive trees which you did not plant, and you eat and are satisfied, </a:t>
            </a:r>
            <a:r>
              <a:rPr lang="en-US" b="1" baseline="30000" dirty="0"/>
              <a:t>12 </a:t>
            </a:r>
            <a:r>
              <a:rPr lang="en-US" b="1" u="sng" dirty="0"/>
              <a:t>then watch yourself</a:t>
            </a:r>
            <a:r>
              <a:rPr lang="en-US" dirty="0"/>
              <a:t>, that you do not forget the </a:t>
            </a:r>
            <a:r>
              <a:rPr lang="en-US" cap="small" dirty="0"/>
              <a:t>Lord</a:t>
            </a:r>
            <a:r>
              <a:rPr lang="en-US" dirty="0"/>
              <a:t> who brought you from the land of Egypt, out of the house of slavery.</a:t>
            </a:r>
          </a:p>
        </p:txBody>
      </p:sp>
    </p:spTree>
    <p:extLst>
      <p:ext uri="{BB962C8B-B14F-4D97-AF65-F5344CB8AC3E}">
        <p14:creationId xmlns:p14="http://schemas.microsoft.com/office/powerpoint/2010/main" val="304361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Psalm 34:1 </a:t>
            </a:r>
          </a:p>
          <a:p>
            <a:pPr marL="0" indent="0" algn="just">
              <a:buNone/>
            </a:pPr>
            <a:endParaRPr lang="en-US" sz="1800" dirty="0"/>
          </a:p>
          <a:p>
            <a:pPr marL="0" indent="0" algn="just">
              <a:buNone/>
            </a:pPr>
            <a:r>
              <a:rPr lang="en-US" sz="3200" dirty="0"/>
              <a:t>David declares </a:t>
            </a:r>
            <a:r>
              <a:rPr lang="en-US" sz="3200" b="1" baseline="30000" dirty="0"/>
              <a:t>1</a:t>
            </a:r>
            <a:r>
              <a:rPr lang="en-US" sz="3200" dirty="0"/>
              <a:t>“I will bless the </a:t>
            </a:r>
            <a:r>
              <a:rPr lang="en-US" sz="3200" cap="small" dirty="0"/>
              <a:t>Lord</a:t>
            </a:r>
            <a:r>
              <a:rPr lang="en-US" sz="3200" dirty="0"/>
              <a:t> </a:t>
            </a:r>
            <a:r>
              <a:rPr lang="en-US" sz="3200" b="1" u="sng" dirty="0"/>
              <a:t>at all times</a:t>
            </a:r>
            <a:r>
              <a:rPr lang="en-US" sz="3200" dirty="0"/>
              <a:t>; His praise shall </a:t>
            </a:r>
            <a:r>
              <a:rPr lang="en-US" sz="3200" b="1" u="sng" dirty="0"/>
              <a:t>continually</a:t>
            </a:r>
            <a:r>
              <a:rPr lang="en-US" sz="3200" dirty="0"/>
              <a:t> be in my mouth.”</a:t>
            </a:r>
          </a:p>
        </p:txBody>
      </p:sp>
    </p:spTree>
    <p:extLst>
      <p:ext uri="{BB962C8B-B14F-4D97-AF65-F5344CB8AC3E}">
        <p14:creationId xmlns:p14="http://schemas.microsoft.com/office/powerpoint/2010/main" val="265648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rmAutofit/>
          </a:bodyPr>
          <a:lstStyle/>
          <a:p>
            <a:pPr marL="0" indent="0">
              <a:buNone/>
            </a:pPr>
            <a:r>
              <a:rPr lang="en-US" sz="3200" dirty="0"/>
              <a:t>I. Constant Joyfulness (v16)</a:t>
            </a:r>
          </a:p>
          <a:p>
            <a:pPr marL="0" indent="0">
              <a:buNone/>
            </a:pPr>
            <a:r>
              <a:rPr lang="en-US" sz="2400" dirty="0"/>
              <a:t>Rejoice always</a:t>
            </a:r>
          </a:p>
          <a:p>
            <a:pPr marL="0" indent="0">
              <a:buNone/>
            </a:pPr>
            <a:endParaRPr lang="en-US" sz="2000" dirty="0"/>
          </a:p>
          <a:p>
            <a:pPr marL="0" indent="0">
              <a:buNone/>
            </a:pPr>
            <a:r>
              <a:rPr lang="en-US" sz="3200" dirty="0"/>
              <a:t>A. Rejoice in good times</a:t>
            </a:r>
          </a:p>
          <a:p>
            <a:pPr marL="0" indent="0">
              <a:buNone/>
            </a:pPr>
            <a:r>
              <a:rPr lang="en-US" sz="3200" dirty="0"/>
              <a:t>B. Rejoice in troubled times</a:t>
            </a:r>
          </a:p>
          <a:p>
            <a:pPr>
              <a:buAutoNum type="alphaUcPeriod"/>
            </a:pPr>
            <a:endParaRPr lang="en-US" sz="1000" dirty="0"/>
          </a:p>
          <a:p>
            <a:pPr>
              <a:buNone/>
            </a:pPr>
            <a:endParaRPr lang="en-US" sz="1600" dirty="0"/>
          </a:p>
        </p:txBody>
      </p:sp>
    </p:spTree>
    <p:extLst>
      <p:ext uri="{BB962C8B-B14F-4D97-AF65-F5344CB8AC3E}">
        <p14:creationId xmlns:p14="http://schemas.microsoft.com/office/powerpoint/2010/main" val="332159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James 1:2-3 </a:t>
            </a:r>
          </a:p>
          <a:p>
            <a:pPr marL="0" indent="0" algn="just">
              <a:buNone/>
            </a:pPr>
            <a:endParaRPr lang="en-US" sz="2000" dirty="0"/>
          </a:p>
          <a:p>
            <a:pPr marL="0" indent="0" algn="just">
              <a:buNone/>
            </a:pPr>
            <a:r>
              <a:rPr lang="en-US" sz="3200" dirty="0"/>
              <a:t>“</a:t>
            </a:r>
            <a:r>
              <a:rPr lang="en-US" sz="3200" b="1" baseline="30000" dirty="0"/>
              <a:t>2 </a:t>
            </a:r>
            <a:r>
              <a:rPr lang="en-US" sz="3200" dirty="0"/>
              <a:t>Consider it all joy, my brethren, when you encounter various trials, </a:t>
            </a:r>
            <a:r>
              <a:rPr lang="en-US" sz="3200" b="1" baseline="30000" dirty="0"/>
              <a:t>3 </a:t>
            </a:r>
            <a:r>
              <a:rPr lang="en-US" sz="3200" dirty="0"/>
              <a:t>knowing that the testing of your faith produces endurance.” </a:t>
            </a:r>
          </a:p>
        </p:txBody>
      </p:sp>
    </p:spTree>
    <p:extLst>
      <p:ext uri="{BB962C8B-B14F-4D97-AF65-F5344CB8AC3E}">
        <p14:creationId xmlns:p14="http://schemas.microsoft.com/office/powerpoint/2010/main" val="206622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Christian Characters of Faith</a:t>
            </a:r>
          </a:p>
        </p:txBody>
      </p:sp>
      <p:sp>
        <p:nvSpPr>
          <p:cNvPr id="3" name="Content Placeholder 2"/>
          <p:cNvSpPr>
            <a:spLocks noGrp="1"/>
          </p:cNvSpPr>
          <p:nvPr>
            <p:ph idx="1"/>
          </p:nvPr>
        </p:nvSpPr>
        <p:spPr/>
        <p:txBody>
          <a:bodyPr>
            <a:noAutofit/>
          </a:bodyPr>
          <a:lstStyle/>
          <a:p>
            <a:pPr marL="0" indent="0" algn="just">
              <a:buNone/>
            </a:pPr>
            <a:r>
              <a:rPr lang="en-US" sz="3200" dirty="0"/>
              <a:t>1 Peter 1:6-7 </a:t>
            </a:r>
          </a:p>
          <a:p>
            <a:pPr marL="0" indent="0" algn="just">
              <a:buNone/>
            </a:pPr>
            <a:endParaRPr lang="en-US" sz="2000" dirty="0"/>
          </a:p>
          <a:p>
            <a:pPr marL="0" indent="0" algn="just">
              <a:buNone/>
            </a:pPr>
            <a:r>
              <a:rPr lang="en-US" sz="3200" dirty="0"/>
              <a:t>“</a:t>
            </a:r>
            <a:r>
              <a:rPr lang="en-US" sz="3200" b="1" baseline="30000" dirty="0"/>
              <a:t>6 </a:t>
            </a:r>
            <a:r>
              <a:rPr lang="en-US" sz="3200" dirty="0"/>
              <a:t>In this you greatly rejoice, even though now for a little while, if necessary, you have been distressed by various trials, </a:t>
            </a:r>
            <a:r>
              <a:rPr lang="en-US" sz="3200" b="1" baseline="30000" dirty="0"/>
              <a:t>7 </a:t>
            </a:r>
            <a:r>
              <a:rPr lang="en-US" sz="3200" dirty="0"/>
              <a:t>so that the proof of your faith, </a:t>
            </a:r>
            <a:r>
              <a:rPr lang="en-US" sz="3200" i="1" dirty="0"/>
              <a:t>being</a:t>
            </a:r>
            <a:r>
              <a:rPr lang="en-US" sz="3200" dirty="0"/>
              <a:t> more precious than gold which is perishable, even though tested by fire, may be found to result in praise and glory and honor at the revelation of Jesus Christ;”</a:t>
            </a:r>
          </a:p>
        </p:txBody>
      </p:sp>
    </p:spTree>
    <p:extLst>
      <p:ext uri="{BB962C8B-B14F-4D97-AF65-F5344CB8AC3E}">
        <p14:creationId xmlns:p14="http://schemas.microsoft.com/office/powerpoint/2010/main" val="15650712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2022</TotalTime>
  <Words>960</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Our motivation to pray</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lpstr>The Christian Characters of Faith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36</cp:revision>
  <dcterms:created xsi:type="dcterms:W3CDTF">2018-06-16T17:31:42Z</dcterms:created>
  <dcterms:modified xsi:type="dcterms:W3CDTF">2023-02-12T00:33:17Z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